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6" r:id="rId5"/>
    <p:sldId id="279" r:id="rId6"/>
    <p:sldId id="278" r:id="rId7"/>
    <p:sldId id="280" r:id="rId8"/>
    <p:sldId id="275" r:id="rId9"/>
    <p:sldId id="265" r:id="rId10"/>
    <p:sldId id="276" r:id="rId11"/>
    <p:sldId id="277" r:id="rId12"/>
    <p:sldId id="281" r:id="rId13"/>
    <p:sldId id="266" r:id="rId14"/>
    <p:sldId id="282" r:id="rId15"/>
    <p:sldId id="283" r:id="rId16"/>
    <p:sldId id="284" r:id="rId17"/>
    <p:sldId id="362" r:id="rId18"/>
    <p:sldId id="269" r:id="rId19"/>
    <p:sldId id="262" r:id="rId20"/>
    <p:sldId id="363" r:id="rId21"/>
    <p:sldId id="267" r:id="rId22"/>
    <p:sldId id="268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258" r:id="rId32"/>
    <p:sldId id="373" r:id="rId33"/>
    <p:sldId id="374" r:id="rId34"/>
    <p:sldId id="260" r:id="rId35"/>
    <p:sldId id="261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270" r:id="rId45"/>
    <p:sldId id="383" r:id="rId46"/>
    <p:sldId id="384" r:id="rId47"/>
    <p:sldId id="263" r:id="rId48"/>
    <p:sldId id="385" r:id="rId49"/>
    <p:sldId id="386" r:id="rId50"/>
    <p:sldId id="387" r:id="rId51"/>
    <p:sldId id="388" r:id="rId52"/>
    <p:sldId id="390" r:id="rId53"/>
    <p:sldId id="389" r:id="rId54"/>
    <p:sldId id="391" r:id="rId55"/>
    <p:sldId id="392" r:id="rId56"/>
    <p:sldId id="393" r:id="rId57"/>
    <p:sldId id="394" r:id="rId58"/>
    <p:sldId id="271" r:id="rId5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2" autoAdjust="0"/>
    <p:restoredTop sz="65854" autoAdjust="0"/>
  </p:normalViewPr>
  <p:slideViewPr>
    <p:cSldViewPr showGuides="1">
      <p:cViewPr varScale="1">
        <p:scale>
          <a:sx n="28" d="100"/>
          <a:sy n="28" d="100"/>
        </p:scale>
        <p:origin x="1166" y="29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2-4BB5-8DAE-C608A0AB4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44559816"/>
        <c:axId val="344564520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72-4BB5-8DAE-C608A0AB4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559816"/>
        <c:axId val="344564520"/>
      </c:lineChart>
      <c:catAx>
        <c:axId val="34455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64520"/>
        <c:crosses val="autoZero"/>
        <c:auto val="1"/>
        <c:lblAlgn val="ctr"/>
        <c:lblOffset val="100"/>
        <c:noMultiLvlLbl val="0"/>
      </c:catAx>
      <c:valAx>
        <c:axId val="34456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5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18A3077-1183-4585-8D63-15280C3814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828800"/>
          <a:ext cx="8686800" cy="4191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10/23/2020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10/23/2020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52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7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387350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4105910"/>
            <a:ext cx="5140960" cy="418338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9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5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5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30956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4028440"/>
            <a:ext cx="5140960" cy="418338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6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3488" y="696913"/>
            <a:ext cx="4543425" cy="2557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3408680"/>
            <a:ext cx="5140960" cy="542290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3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Phillips Leadership and Consulting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10/23/2020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D6311B9-36AB-4BB3-868D-AE9F0514929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6388" y="0"/>
            <a:ext cx="1600200" cy="9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illipsLeadership" TargetMode="External"/><Relationship Id="rId2" Type="http://schemas.openxmlformats.org/officeDocument/2006/relationships/hyperlink" Target="mailto:DavePhillips82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daverphillips7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illipsLeadership" TargetMode="External"/><Relationship Id="rId2" Type="http://schemas.openxmlformats.org/officeDocument/2006/relationships/hyperlink" Target="mailto:DavePhillips82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daverphillips7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ygodboss.com/career-topics/leadership-vs-management" TargetMode="External"/><Relationship Id="rId2" Type="http://schemas.openxmlformats.org/officeDocument/2006/relationships/hyperlink" Target="https://entrepreneurcaribbean.com/2020/02/26/leadership-versus-manage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mentumnonprofitpartners.org/help-desk-1/2018/3/4/leadership-board-staff-and-voluntieer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533401"/>
            <a:ext cx="7391400" cy="1981200"/>
          </a:xfrm>
        </p:spPr>
        <p:txBody>
          <a:bodyPr/>
          <a:lstStyle/>
          <a:p>
            <a:r>
              <a:rPr lang="en-US" dirty="0"/>
              <a:t>NARPM </a:t>
            </a:r>
            <a:br>
              <a:rPr lang="en-US" dirty="0"/>
            </a:br>
            <a:r>
              <a:rPr lang="en-US" dirty="0"/>
              <a:t>Leadership Symposium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4" y="3083561"/>
            <a:ext cx="4495800" cy="482600"/>
          </a:xfrm>
        </p:spPr>
        <p:txBody>
          <a:bodyPr/>
          <a:lstStyle/>
          <a:p>
            <a:r>
              <a:rPr lang="en-US" dirty="0"/>
              <a:t>Facilitator: Dave Phillips, CAE</a:t>
            </a:r>
          </a:p>
          <a:p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7E31F3-6005-4991-A544-10781286D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40" y="3429000"/>
            <a:ext cx="50673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Staff and Volunteer Leader</a:t>
            </a:r>
          </a:p>
        </p:txBody>
      </p:sp>
      <p:graphicFrame>
        <p:nvGraphicFramePr>
          <p:cNvPr id="14" name="Content Placeholder 13" descr="Clustered column chart representing&#10;2 series and 1 line combination chart for 4 categories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44887"/>
              </p:ext>
            </p:extLst>
          </p:nvPr>
        </p:nvGraphicFramePr>
        <p:xfrm>
          <a:off x="1065213" y="1828800"/>
          <a:ext cx="8686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9259C6-9088-4E6C-BE31-F2A6B4127CB9}"/>
              </a:ext>
            </a:extLst>
          </p:cNvPr>
          <p:cNvSpPr txBox="1"/>
          <p:nvPr/>
        </p:nvSpPr>
        <p:spPr>
          <a:xfrm>
            <a:off x="3503612" y="62484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Entrepreneur Caribbean</a:t>
            </a:r>
          </a:p>
        </p:txBody>
      </p:sp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B7783D-26AE-4892-8B41-8ACE38C75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889000"/>
            <a:ext cx="1079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7B76EBE-4C23-4777-80BA-09124DE8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889000"/>
            <a:ext cx="1079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50D6-83B7-4A1B-8B87-55D908B6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with Staff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CF8C-4A9C-490C-89A6-9DDBCAAB5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2590800"/>
            <a:ext cx="92964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>
                <a:latin typeface="Franklin Gothic Medium" panose="020B0603020102020204" pitchFamily="34" charset="0"/>
              </a:rPr>
              <a:t>“We must, indeed, all hang together or, most assuredly, we shall all hang separately.”</a:t>
            </a:r>
          </a:p>
          <a:p>
            <a:pPr algn="ctr" eaLnBrk="1" hangingPunct="1">
              <a:buFontTx/>
              <a:buNone/>
            </a:pPr>
            <a:r>
              <a:rPr lang="en-US" altLang="en-US" sz="2800" i="1" dirty="0">
                <a:latin typeface="Franklin Gothic Medium" panose="020B0603020102020204" pitchFamily="34" charset="0"/>
              </a:rPr>
              <a:t>Benjamin Franklin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E92EC9B-3D16-4C19-8E92-EB022896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838200"/>
            <a:ext cx="8686801" cy="1066800"/>
          </a:xfrm>
        </p:spPr>
        <p:txBody>
          <a:bodyPr/>
          <a:lstStyle/>
          <a:p>
            <a:r>
              <a:rPr lang="en-US" altLang="en-US" dirty="0"/>
              <a:t>Staff/Volunteer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BC9D-2D2B-4A1C-A027-E9D8DFF7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1981200"/>
            <a:ext cx="5562600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latin typeface="Franklin Gothic Medium" panose="020B0603020102020204" pitchFamily="34" charset="0"/>
              </a:rPr>
              <a:t>An Arranged Marriage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latin typeface="Franklin Gothic Medium" panose="020B0603020102020204" pitchFamily="34" charset="0"/>
              </a:rPr>
              <a:t>A Business Partnership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latin typeface="Franklin Gothic Medium" panose="020B0603020102020204" pitchFamily="34" charset="0"/>
              </a:rPr>
              <a:t>A Therapist and a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latin typeface="Franklin Gothic Medium" panose="020B0603020102020204" pitchFamily="34" charset="0"/>
              </a:rPr>
              <a:t>A Boss and an Employee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latin typeface="Franklin Gothic Medium" panose="020B0603020102020204" pitchFamily="34" charset="0"/>
              </a:rPr>
              <a:t>A Coach and a Player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latin typeface="Franklin Gothic Medium" panose="020B0603020102020204" pitchFamily="34" charset="0"/>
              </a:rPr>
              <a:t>A Bug and a Windshield</a:t>
            </a:r>
          </a:p>
        </p:txBody>
      </p:sp>
      <p:pic>
        <p:nvPicPr>
          <p:cNvPr id="138242" name="Picture 2" descr="http://lornasvoice.files.wordpress.com/2011/08/bug-splattered.jpg">
            <a:extLst>
              <a:ext uri="{FF2B5EF4-FFF2-40B4-BE49-F238E27FC236}">
                <a16:creationId xmlns:a16="http://schemas.microsoft.com/office/drawing/2014/main" id="{1B57668B-FECD-4193-9B67-A877AC11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2133600"/>
            <a:ext cx="3098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726FCB4-8B68-4661-865D-C9125235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Constitutes Success?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0A11DED-4A22-4DBB-BECC-48680F14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2133600"/>
            <a:ext cx="8686801" cy="4191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We will be successful if by the end of the year</a:t>
            </a:r>
          </a:p>
          <a:p>
            <a:pPr marL="45720" indent="0">
              <a:buNone/>
            </a:pPr>
            <a:r>
              <a:rPr lang="en-US" altLang="en-US" sz="2800" dirty="0">
                <a:latin typeface="Franklin Gothic Medium" panose="020B0603020102020204" pitchFamily="34" charset="0"/>
              </a:rPr>
              <a:t>_______________________________________________ 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3C19301-1979-4B02-B721-6C415AA0E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Ultimate Success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840ABB2-6668-4BFA-9BAC-465F86A19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1412" y="1676400"/>
            <a:ext cx="83820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>
              <a:latin typeface="Garamond" panose="020204040303010108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latin typeface="Garamond" panose="02020404030301010803" pitchFamily="18" charset="0"/>
              </a:rPr>
              <a:t>	</a:t>
            </a:r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You’ll know you had a successful year if at the end you are still in the real estate business and staff is still in the association business.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7CB5AF5-EADB-4EFD-A0B8-04739F70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2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When to communicate?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F811E2F-8B84-4D79-87CE-6B875C4C3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828800"/>
            <a:ext cx="7772400" cy="4114800"/>
          </a:xfrm>
        </p:spPr>
        <p:txBody>
          <a:bodyPr/>
          <a:lstStyle/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Your goals/ideas?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Troubling association financial news?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Personnel Issues/personal Issues?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Items for the meeting agenda?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Negative member feedback?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Your vacation schedule?</a:t>
            </a:r>
          </a:p>
        </p:txBody>
      </p:sp>
      <p:pic>
        <p:nvPicPr>
          <p:cNvPr id="18436" name="Picture 5" descr="http://prosites-llcwccd.homestead.com/files/china_clock.jpg">
            <a:extLst>
              <a:ext uri="{FF2B5EF4-FFF2-40B4-BE49-F238E27FC236}">
                <a16:creationId xmlns:a16="http://schemas.microsoft.com/office/drawing/2014/main" id="{68766AFE-8CBD-4AE9-9B50-721C1BEE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35052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B1E5E11-EAF9-4F5F-80AC-7DCD8983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533400"/>
            <a:ext cx="8458201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Rules of Engagement</a:t>
            </a:r>
          </a:p>
        </p:txBody>
      </p:sp>
      <p:sp>
        <p:nvSpPr>
          <p:cNvPr id="19459" name="Text Placeholder 3">
            <a:extLst>
              <a:ext uri="{FF2B5EF4-FFF2-40B4-BE49-F238E27FC236}">
                <a16:creationId xmlns:a16="http://schemas.microsoft.com/office/drawing/2014/main" id="{92740999-2985-4B97-9ABD-1374310E8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Preferred Device</a:t>
            </a:r>
          </a:p>
        </p:txBody>
      </p:sp>
      <p:sp>
        <p:nvSpPr>
          <p:cNvPr id="19460" name="Content Placeholder 4">
            <a:extLst>
              <a:ext uri="{FF2B5EF4-FFF2-40B4-BE49-F238E27FC236}">
                <a16:creationId xmlns:a16="http://schemas.microsoft.com/office/drawing/2014/main" id="{4B4093C4-14FE-4ED1-82F8-8F29FEF36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Phone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Text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Email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Social Media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Mail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In person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Other</a:t>
            </a:r>
          </a:p>
        </p:txBody>
      </p:sp>
      <p:sp>
        <p:nvSpPr>
          <p:cNvPr id="19461" name="Text Placeholder 5">
            <a:extLst>
              <a:ext uri="{FF2B5EF4-FFF2-40B4-BE49-F238E27FC236}">
                <a16:creationId xmlns:a16="http://schemas.microsoft.com/office/drawing/2014/main" id="{3F423735-A768-4FDF-B7ED-31B86FEA4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Issue</a:t>
            </a:r>
          </a:p>
        </p:txBody>
      </p:sp>
      <p:sp>
        <p:nvSpPr>
          <p:cNvPr id="19462" name="Content Placeholder 6">
            <a:extLst>
              <a:ext uri="{FF2B5EF4-FFF2-40B4-BE49-F238E27FC236}">
                <a16:creationId xmlns:a16="http://schemas.microsoft.com/office/drawing/2014/main" id="{A7055C75-F1F9-4048-A6BF-590FEC3DDE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Urgent question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Signature required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FYI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Minutes for review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Calendar appointment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Feedback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Bad news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>
            <a:extLst>
              <a:ext uri="{FF2B5EF4-FFF2-40B4-BE49-F238E27FC236}">
                <a16:creationId xmlns:a16="http://schemas.microsoft.com/office/drawing/2014/main" id="{D39DECDD-3FAC-43A9-9BA4-3A9F916D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Follow the team approach</a:t>
            </a:r>
          </a:p>
        </p:txBody>
      </p:sp>
      <p:sp>
        <p:nvSpPr>
          <p:cNvPr id="20483" name="Content Placeholder 7">
            <a:extLst>
              <a:ext uri="{FF2B5EF4-FFF2-40B4-BE49-F238E27FC236}">
                <a16:creationId xmlns:a16="http://schemas.microsoft.com/office/drawing/2014/main" id="{0D9CA7AC-C2DD-4042-82B4-3BA9D0A57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You look good when they look good…and bad when they look bad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It is not about “me” – its about “we”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Consider enrolling others – Leadership Team</a:t>
            </a:r>
          </a:p>
          <a:p>
            <a:r>
              <a:rPr lang="en-US" altLang="en-US" sz="3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It is NOT about either of you</a:t>
            </a:r>
          </a:p>
          <a:p>
            <a:endParaRPr lang="en-US" alt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2169-6050-4CF0-A48B-4DC99594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38400"/>
            <a:ext cx="8686801" cy="1066800"/>
          </a:xfrm>
        </p:spPr>
        <p:txBody>
          <a:bodyPr/>
          <a:lstStyle/>
          <a:p>
            <a:r>
              <a:rPr lang="en-US" dirty="0"/>
              <a:t>Leadership is a journey, not a destination.</a:t>
            </a:r>
          </a:p>
        </p:txBody>
      </p:sp>
    </p:spTree>
    <p:extLst>
      <p:ext uri="{BB962C8B-B14F-4D97-AF65-F5344CB8AC3E}">
        <p14:creationId xmlns:p14="http://schemas.microsoft.com/office/powerpoint/2010/main" val="26758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AD44-C00E-4C49-AA5C-B21D09A6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Role, Expectations and Obligations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0B70-F9EC-47EA-84BC-762C3B72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2209800"/>
            <a:ext cx="9220200" cy="3810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/>
              <a:t>A volunteer leader, like any performer, must understand their role in the show, feel the expectations of their audience, and fulfill the obligations that come with being the star.</a:t>
            </a:r>
          </a:p>
        </p:txBody>
      </p:sp>
    </p:spTree>
    <p:extLst>
      <p:ext uri="{BB962C8B-B14F-4D97-AF65-F5344CB8AC3E}">
        <p14:creationId xmlns:p14="http://schemas.microsoft.com/office/powerpoint/2010/main" val="40088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3110-25DD-4BCB-AF03-2BBF443F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Roles of a Volunteer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05E4-4FCB-42EE-9194-E2FAA980A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828800"/>
            <a:ext cx="8458201" cy="4191000"/>
          </a:xfrm>
        </p:spPr>
        <p:txBody>
          <a:bodyPr/>
          <a:lstStyle/>
          <a:p>
            <a:r>
              <a:rPr lang="en-US" dirty="0"/>
              <a:t>Meeting Chair</a:t>
            </a:r>
          </a:p>
          <a:p>
            <a:r>
              <a:rPr lang="en-US" dirty="0"/>
              <a:t>Industry Expert</a:t>
            </a:r>
          </a:p>
          <a:p>
            <a:r>
              <a:rPr lang="en-US" dirty="0"/>
              <a:t>Confidant</a:t>
            </a:r>
          </a:p>
          <a:p>
            <a:r>
              <a:rPr lang="en-US" dirty="0"/>
              <a:t>Complaint Department</a:t>
            </a:r>
          </a:p>
          <a:p>
            <a:r>
              <a:rPr lang="en-US" dirty="0"/>
              <a:t>Public Speaker</a:t>
            </a:r>
          </a:p>
          <a:p>
            <a:r>
              <a:rPr lang="en-US" dirty="0"/>
              <a:t>Referee</a:t>
            </a:r>
          </a:p>
          <a:p>
            <a:r>
              <a:rPr lang="en-US" dirty="0"/>
              <a:t>Decision Maker</a:t>
            </a:r>
          </a:p>
          <a:p>
            <a:r>
              <a:rPr lang="en-US" dirty="0"/>
              <a:t>Hero/Goat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F6473-C72A-4AB5-ABD0-A46D785A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572" y="2438400"/>
            <a:ext cx="4818589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1026-BCAB-4A5F-8E1A-85F359B1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Not for a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29BF-F260-40DF-B506-EE080952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2" y="2209800"/>
            <a:ext cx="7924801" cy="3810000"/>
          </a:xfrm>
        </p:spPr>
        <p:txBody>
          <a:bodyPr/>
          <a:lstStyle/>
          <a:p>
            <a:r>
              <a:rPr lang="en-US" dirty="0"/>
              <a:t>Boss/Dictator</a:t>
            </a:r>
          </a:p>
          <a:p>
            <a:r>
              <a:rPr lang="en-US" dirty="0"/>
              <a:t>Manager</a:t>
            </a:r>
          </a:p>
          <a:p>
            <a:r>
              <a:rPr lang="en-US" dirty="0" err="1"/>
              <a:t>Opinionator</a:t>
            </a:r>
            <a:endParaRPr lang="en-US" dirty="0"/>
          </a:p>
          <a:p>
            <a:r>
              <a:rPr lang="en-US" dirty="0"/>
              <a:t>Friend</a:t>
            </a:r>
          </a:p>
          <a:p>
            <a:r>
              <a:rPr lang="en-US" dirty="0"/>
              <a:t>Worker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F26AB-8759-487F-9984-4AF4EA10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990600"/>
            <a:ext cx="2946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91A9-2154-418E-83F0-66BFC8E4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Your Followers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AB474-BD7F-484D-9CB4-C5AEC8FD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Where to Find the Answers</a:t>
            </a:r>
          </a:p>
          <a:p>
            <a:r>
              <a:rPr lang="en-US" dirty="0"/>
              <a:t>Good Listener</a:t>
            </a:r>
          </a:p>
          <a:p>
            <a:r>
              <a:rPr lang="en-US" dirty="0"/>
              <a:t>Expert</a:t>
            </a:r>
          </a:p>
          <a:p>
            <a:r>
              <a:rPr lang="en-US" dirty="0"/>
              <a:t>Professional Image</a:t>
            </a:r>
          </a:p>
          <a:p>
            <a:r>
              <a:rPr lang="en-US" dirty="0"/>
              <a:t>Be Present</a:t>
            </a:r>
          </a:p>
          <a:p>
            <a:r>
              <a:rPr lang="en-US" dirty="0"/>
              <a:t>Thankful and Humble</a:t>
            </a:r>
          </a:p>
          <a:p>
            <a:r>
              <a:rPr lang="en-US" dirty="0"/>
              <a:t>Strong and Fair</a:t>
            </a:r>
          </a:p>
          <a:p>
            <a:r>
              <a:rPr lang="en-US" dirty="0"/>
              <a:t>Clear Communications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D1F2C-3B47-4F9F-A11B-6F6BB5CD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2286000"/>
            <a:ext cx="4932807" cy="32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9F25D1-BD3F-492F-84F0-F017526B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Expectations…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F3693-0EDD-42D0-BE41-002028297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…lead to a loss of trust. Without trust, you cannot lead.</a:t>
            </a:r>
          </a:p>
        </p:txBody>
      </p:sp>
    </p:spTree>
    <p:extLst>
      <p:ext uri="{BB962C8B-B14F-4D97-AF65-F5344CB8AC3E}">
        <p14:creationId xmlns:p14="http://schemas.microsoft.com/office/powerpoint/2010/main" val="13174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20D63-F892-4D0E-B04E-18B99CDF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Obligations of a Leader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1CCA9B-6846-43B4-84A9-F0028D88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Arrive Early</a:t>
            </a:r>
          </a:p>
          <a:p>
            <a:r>
              <a:rPr lang="en-US" dirty="0"/>
              <a:t>Start Meetings On-time</a:t>
            </a:r>
          </a:p>
          <a:p>
            <a:r>
              <a:rPr lang="en-US" dirty="0"/>
              <a:t>Respond Promptly</a:t>
            </a:r>
          </a:p>
          <a:p>
            <a:r>
              <a:rPr lang="en-US" dirty="0"/>
              <a:t>Be Prepared</a:t>
            </a:r>
          </a:p>
          <a:p>
            <a:r>
              <a:rPr lang="en-US" dirty="0"/>
              <a:t>Handle Problem Members</a:t>
            </a:r>
          </a:p>
          <a:p>
            <a:r>
              <a:rPr lang="en-US" dirty="0"/>
              <a:t>Keep Discussions On-track</a:t>
            </a:r>
          </a:p>
          <a:p>
            <a:r>
              <a:rPr lang="en-US" dirty="0"/>
              <a:t>Hold Yourself and Others Accountable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1BB46-6D9C-47E3-9855-A52D90ABE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1981200"/>
            <a:ext cx="4018407" cy="2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BB48-6179-4816-B044-1B0A6B61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7CAF-025F-4740-BBC2-13FEDD54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3429000"/>
            <a:ext cx="8686801" cy="2590800"/>
          </a:xfrm>
        </p:spPr>
        <p:txBody>
          <a:bodyPr/>
          <a:lstStyle/>
          <a:p>
            <a:pPr marL="45720" indent="0">
              <a:buNone/>
            </a:pPr>
            <a:r>
              <a:rPr lang="en-US" sz="3200" dirty="0"/>
              <a:t>Connect</a:t>
            </a:r>
            <a:r>
              <a:rPr lang="en-US" dirty="0"/>
              <a:t> </a:t>
            </a:r>
            <a:r>
              <a:rPr lang="en-US" sz="3200" dirty="0"/>
              <a:t>with Dave</a:t>
            </a:r>
          </a:p>
          <a:p>
            <a:pPr marL="45720" indent="0">
              <a:buNone/>
            </a:pPr>
            <a:r>
              <a:rPr lang="en-US" dirty="0"/>
              <a:t>Twitter – Dave_Phillips7</a:t>
            </a:r>
          </a:p>
          <a:p>
            <a:pPr marL="45720" indent="0">
              <a:buNone/>
            </a:pPr>
            <a:r>
              <a:rPr lang="en-US" dirty="0"/>
              <a:t>Email – </a:t>
            </a:r>
            <a:r>
              <a:rPr lang="en-US" dirty="0">
                <a:hlinkClick r:id="rId2"/>
              </a:rPr>
              <a:t>DavePhillips82@gmail.com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Facebook - </a:t>
            </a:r>
            <a:r>
              <a:rPr lang="en-US" dirty="0">
                <a:hlinkClick r:id="rId3"/>
              </a:rPr>
              <a:t>https://www.facebook.com/PhillipsLeadership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/>
              <a:t>LinkedIn - </a:t>
            </a:r>
            <a:r>
              <a:rPr lang="en-US" dirty="0">
                <a:hlinkClick r:id="rId4"/>
              </a:rPr>
              <a:t>https://www.linkedin.com/in/daverphillips7/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8258-4296-4204-BFE1-844BB6B4A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6476998" cy="2514601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and Strategy</a:t>
            </a:r>
            <a:br>
              <a:rPr lang="en-US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D040B-2EB9-44B7-96F3-E87A1AE0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91" y="2590800"/>
            <a:ext cx="7315200" cy="1905000"/>
          </a:xfrm>
        </p:spPr>
        <p:txBody>
          <a:bodyPr>
            <a:normAutofit/>
          </a:bodyPr>
          <a:lstStyle/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Five Challenging Leadership Personalities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Surrounding Yourself with Talent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Expectation</a:t>
            </a:r>
            <a:endParaRPr lang="en-US" dirty="0"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1412" y="609600"/>
            <a:ext cx="8905875" cy="1219200"/>
          </a:xfrm>
        </p:spPr>
        <p:txBody>
          <a:bodyPr/>
          <a:lstStyle/>
          <a:p>
            <a:r>
              <a:rPr lang="en-US" dirty="0"/>
              <a:t>Five Challenging Leadership Personalities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2170112" y="2286000"/>
            <a:ext cx="7848600" cy="4495800"/>
          </a:xfrm>
        </p:spPr>
        <p:txBody>
          <a:bodyPr/>
          <a:lstStyle/>
          <a:p>
            <a:r>
              <a:rPr lang="en-US" sz="3600" dirty="0"/>
              <a:t>One-Armed Paper Hanger</a:t>
            </a:r>
          </a:p>
          <a:p>
            <a:r>
              <a:rPr lang="en-US" sz="3600" dirty="0"/>
              <a:t>Silent Assassin</a:t>
            </a:r>
          </a:p>
          <a:p>
            <a:r>
              <a:rPr lang="en-US" sz="3600" dirty="0"/>
              <a:t>Nitpicker</a:t>
            </a:r>
          </a:p>
          <a:p>
            <a:r>
              <a:rPr lang="en-US" sz="3600" dirty="0"/>
              <a:t>Loose Cannon</a:t>
            </a:r>
          </a:p>
          <a:p>
            <a:r>
              <a:rPr lang="en-US" sz="3600" dirty="0"/>
              <a:t>Megalomaniac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1" y="-838200"/>
            <a:ext cx="12266612" cy="8071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0846" y="-76200"/>
            <a:ext cx="7787132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One-Armed Paper Hanger</a:t>
            </a:r>
          </a:p>
        </p:txBody>
      </p:sp>
    </p:spTree>
    <p:extLst>
      <p:ext uri="{BB962C8B-B14F-4D97-AF65-F5344CB8AC3E}">
        <p14:creationId xmlns:p14="http://schemas.microsoft.com/office/powerpoint/2010/main" val="4756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772E-17C6-44CC-A951-EF89543A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NARPM Leadership Symposium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5DDF-E061-4A0B-8DF4-CE177BAB8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current and aspiring volunteer leaders</a:t>
            </a:r>
          </a:p>
          <a:p>
            <a:r>
              <a:rPr lang="en-US" dirty="0"/>
              <a:t>A series of leadership lessons and discussions</a:t>
            </a:r>
          </a:p>
          <a:p>
            <a:pPr lvl="1"/>
            <a:r>
              <a:rPr lang="en-US" dirty="0"/>
              <a:t>October – two 1.5-hour presentations</a:t>
            </a:r>
          </a:p>
          <a:p>
            <a:pPr lvl="1"/>
            <a:r>
              <a:rPr lang="en-US" dirty="0"/>
              <a:t>November – Five 1-hour presentations</a:t>
            </a:r>
          </a:p>
          <a:p>
            <a:pPr lvl="1"/>
            <a:r>
              <a:rPr lang="en-US" dirty="0"/>
              <a:t>December – 30-minute check-in with Chapter leaders</a:t>
            </a:r>
          </a:p>
          <a:p>
            <a:pPr lvl="1"/>
            <a:r>
              <a:rPr lang="en-US" dirty="0"/>
              <a:t>February – 30-minute discussion of holding volunteers accountable</a:t>
            </a:r>
          </a:p>
          <a:p>
            <a:pPr lvl="1"/>
            <a:r>
              <a:rPr lang="en-US" dirty="0"/>
              <a:t>April – 30-minute discussion on leadership topic</a:t>
            </a:r>
          </a:p>
          <a:p>
            <a:pPr lvl="1"/>
            <a:r>
              <a:rPr lang="en-US" dirty="0"/>
              <a:t>May – spokesperson training</a:t>
            </a:r>
          </a:p>
          <a:p>
            <a:pPr lvl="1"/>
            <a:r>
              <a:rPr lang="en-US" dirty="0"/>
              <a:t>October – Leadership Recognition event and start of new program</a:t>
            </a:r>
          </a:p>
          <a:p>
            <a:pPr lvl="1"/>
            <a:r>
              <a:rPr lang="en-US" dirty="0"/>
              <a:t>Monthly Leadership Calls with Chapter Leaders and NARPM Leaders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33400"/>
            <a:ext cx="7391400" cy="914400"/>
          </a:xfrm>
        </p:spPr>
        <p:txBody>
          <a:bodyPr/>
          <a:lstStyle/>
          <a:p>
            <a:r>
              <a:rPr lang="en-US" sz="3200" dirty="0"/>
              <a:t>Issues of One-Armed Paper Hangers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12" y="2133600"/>
            <a:ext cx="8686801" cy="4191000"/>
          </a:xfrm>
        </p:spPr>
        <p:txBody>
          <a:bodyPr>
            <a:normAutofit/>
          </a:bodyPr>
          <a:lstStyle/>
          <a:p>
            <a:r>
              <a:rPr lang="en-US" sz="2800" dirty="0"/>
              <a:t>Lack of timely response</a:t>
            </a:r>
          </a:p>
          <a:p>
            <a:r>
              <a:rPr lang="en-US" sz="2800" dirty="0"/>
              <a:t>Avoid responsibility</a:t>
            </a:r>
          </a:p>
          <a:p>
            <a:r>
              <a:rPr lang="en-US" sz="2800" dirty="0"/>
              <a:t>Trouble making decisions</a:t>
            </a:r>
          </a:p>
          <a:p>
            <a:r>
              <a:rPr lang="en-US" sz="2800" dirty="0"/>
              <a:t>Dwell on unimportant things</a:t>
            </a:r>
          </a:p>
          <a:p>
            <a:r>
              <a:rPr lang="en-US" sz="2800" dirty="0"/>
              <a:t>Always late</a:t>
            </a:r>
          </a:p>
        </p:txBody>
      </p:sp>
    </p:spTree>
    <p:extLst>
      <p:ext uri="{BB962C8B-B14F-4D97-AF65-F5344CB8AC3E}">
        <p14:creationId xmlns:p14="http://schemas.microsoft.com/office/powerpoint/2010/main" val="42015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Strategies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5212" y="1828800"/>
            <a:ext cx="8716741" cy="4191000"/>
          </a:xfrm>
        </p:spPr>
        <p:txBody>
          <a:bodyPr>
            <a:normAutofit/>
          </a:bodyPr>
          <a:lstStyle/>
          <a:p>
            <a:r>
              <a:rPr lang="en-US" sz="2800" dirty="0"/>
              <a:t>Agree to a communications plan</a:t>
            </a:r>
          </a:p>
          <a:p>
            <a:r>
              <a:rPr lang="en-US" sz="2800" dirty="0"/>
              <a:t>“If you don’t hear from me by…”</a:t>
            </a:r>
          </a:p>
          <a:p>
            <a:r>
              <a:rPr lang="en-US" sz="2800" dirty="0"/>
              <a:t>Never ask open ended questions – always present solutions/answers.</a:t>
            </a:r>
          </a:p>
          <a:p>
            <a:r>
              <a:rPr lang="en-US" sz="2800" dirty="0"/>
              <a:t>Don’t communicate too far in advance.</a:t>
            </a:r>
          </a:p>
          <a:p>
            <a:r>
              <a:rPr lang="en-US" sz="2800" dirty="0"/>
              <a:t>Use good </a:t>
            </a:r>
            <a:r>
              <a:rPr lang="en-US" sz="2800" i="1" dirty="0"/>
              <a:t>Subject Lines </a:t>
            </a:r>
            <a:r>
              <a:rPr lang="en-US" sz="2800" dirty="0"/>
              <a:t>in emails.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Silent Assassin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0968"/>
            <a:ext cx="12188825" cy="8135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48687">
            <a:off x="4515883" y="32524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Silent Joe</a:t>
            </a:r>
          </a:p>
          <a:p>
            <a:r>
              <a:rPr lang="en-US" dirty="0">
                <a:latin typeface="Cooper Black" panose="0208090404030B020404" pitchFamily="18" charset="0"/>
              </a:rPr>
              <a:t>Assassin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Silent Assassins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Lack of trust</a:t>
            </a:r>
          </a:p>
          <a:p>
            <a:r>
              <a:rPr lang="en-US" sz="2800" dirty="0"/>
              <a:t>Excess drama</a:t>
            </a:r>
          </a:p>
          <a:p>
            <a:r>
              <a:rPr lang="en-US" sz="2800" dirty="0"/>
              <a:t>Disharmony of organization</a:t>
            </a:r>
          </a:p>
          <a:p>
            <a:r>
              <a:rPr lang="en-US" sz="2800" dirty="0"/>
              <a:t>Extra stress (for support staff)</a:t>
            </a:r>
          </a:p>
          <a:p>
            <a:r>
              <a:rPr lang="en-US" sz="2800" dirty="0"/>
              <a:t>Decrease in creativity/productivity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50" y="2133600"/>
            <a:ext cx="8686801" cy="4191000"/>
          </a:xfrm>
        </p:spPr>
        <p:txBody>
          <a:bodyPr>
            <a:normAutofit/>
          </a:bodyPr>
          <a:lstStyle/>
          <a:p>
            <a:r>
              <a:rPr lang="en-US" sz="2800" dirty="0"/>
              <a:t>Communicate in writing</a:t>
            </a:r>
          </a:p>
          <a:p>
            <a:r>
              <a:rPr lang="en-US" sz="2800" dirty="0"/>
              <a:t>CC other officers</a:t>
            </a:r>
          </a:p>
          <a:p>
            <a:r>
              <a:rPr lang="en-US" sz="2800" dirty="0"/>
              <a:t>Don’t hold one-on-one meetings/calls</a:t>
            </a:r>
          </a:p>
          <a:p>
            <a:r>
              <a:rPr lang="en-US" sz="2800" dirty="0"/>
              <a:t>Focus on Strategic Plan</a:t>
            </a:r>
          </a:p>
          <a:p>
            <a:r>
              <a:rPr lang="en-US" sz="2800" dirty="0"/>
              <a:t>Ask others to call you out</a:t>
            </a:r>
          </a:p>
        </p:txBody>
      </p:sp>
    </p:spTree>
    <p:extLst>
      <p:ext uri="{BB962C8B-B14F-4D97-AF65-F5344CB8AC3E}">
        <p14:creationId xmlns:p14="http://schemas.microsoft.com/office/powerpoint/2010/main" val="10831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88" y="-457200"/>
            <a:ext cx="12266613" cy="8177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2413" y="228600"/>
            <a:ext cx="2877711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Nitpicker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Nitpickers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Lack of respect/appreciation.</a:t>
            </a:r>
          </a:p>
          <a:p>
            <a:r>
              <a:rPr lang="en-US" sz="2800" dirty="0"/>
              <a:t>Stymie creativity and initiative.</a:t>
            </a:r>
          </a:p>
          <a:p>
            <a:r>
              <a:rPr lang="en-US" sz="2800" dirty="0"/>
              <a:t>Dampen the mood of staff.</a:t>
            </a:r>
          </a:p>
          <a:p>
            <a:r>
              <a:rPr lang="en-US" sz="2800" dirty="0"/>
              <a:t>Never happy.</a:t>
            </a:r>
          </a:p>
        </p:txBody>
      </p:sp>
    </p:spTree>
    <p:extLst>
      <p:ext uri="{BB962C8B-B14F-4D97-AF65-F5344CB8AC3E}">
        <p14:creationId xmlns:p14="http://schemas.microsoft.com/office/powerpoint/2010/main" val="32857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533400"/>
            <a:ext cx="7391400" cy="914400"/>
          </a:xfrm>
        </p:spPr>
        <p:txBody>
          <a:bodyPr/>
          <a:lstStyle/>
          <a:p>
            <a:r>
              <a:rPr lang="en-US" dirty="0"/>
              <a:t>Success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274" y="1823484"/>
            <a:ext cx="8475737" cy="4495800"/>
          </a:xfrm>
        </p:spPr>
        <p:txBody>
          <a:bodyPr>
            <a:normAutofit/>
          </a:bodyPr>
          <a:lstStyle/>
          <a:p>
            <a:r>
              <a:rPr lang="en-US" sz="2800" dirty="0"/>
              <a:t>Find a way to channel your helpfulness.</a:t>
            </a:r>
          </a:p>
          <a:p>
            <a:r>
              <a:rPr lang="en-US" sz="2800" dirty="0"/>
              <a:t>Write your own material.</a:t>
            </a:r>
          </a:p>
          <a:p>
            <a:r>
              <a:rPr lang="en-US" sz="2800" dirty="0"/>
              <a:t>Use sandwich feedback (positive-negative-positive)</a:t>
            </a:r>
          </a:p>
          <a:p>
            <a:r>
              <a:rPr lang="en-US" sz="2800" dirty="0"/>
              <a:t>Go out of your way to praise staff.</a:t>
            </a:r>
          </a:p>
        </p:txBody>
      </p:sp>
    </p:spTree>
    <p:extLst>
      <p:ext uri="{BB962C8B-B14F-4D97-AF65-F5344CB8AC3E}">
        <p14:creationId xmlns:p14="http://schemas.microsoft.com/office/powerpoint/2010/main" val="1442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941"/>
            <a:ext cx="12342812" cy="8228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8812" y="533400"/>
            <a:ext cx="4378122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Loose Cannon</a:t>
            </a:r>
          </a:p>
        </p:txBody>
      </p:sp>
    </p:spTree>
    <p:extLst>
      <p:ext uri="{BB962C8B-B14F-4D97-AF65-F5344CB8AC3E}">
        <p14:creationId xmlns:p14="http://schemas.microsoft.com/office/powerpoint/2010/main" val="9612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Loose Cannons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Make promises that can’t be delivered.</a:t>
            </a:r>
          </a:p>
          <a:p>
            <a:r>
              <a:rPr lang="en-US" sz="2800" dirty="0"/>
              <a:t>Say things that offend people.</a:t>
            </a:r>
          </a:p>
          <a:p>
            <a:r>
              <a:rPr lang="en-US" sz="2800" dirty="0"/>
              <a:t>Attract other loose cannons.</a:t>
            </a:r>
          </a:p>
          <a:p>
            <a:r>
              <a:rPr lang="en-US" sz="2800" dirty="0"/>
              <a:t>Distract from following Strategic Plans.</a:t>
            </a:r>
          </a:p>
          <a:p>
            <a:r>
              <a:rPr lang="en-US" sz="2800" dirty="0"/>
              <a:t>Change directions often.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E858-2EE9-4954-A996-A34D4144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7709-51D1-4777-AEBF-84AAF5788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Impactful Leadership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vs. Management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Partnering with Staff for Success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Role, Expectations and Obligations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32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and Strategy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Five Leadership Personalities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Surrounding Yourself with Talent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Expectation</a:t>
            </a:r>
            <a:endParaRPr lang="en-US" sz="1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Ask for feedback with actual examples.</a:t>
            </a:r>
          </a:p>
          <a:p>
            <a:r>
              <a:rPr lang="en-US" sz="2800" dirty="0"/>
              <a:t>Set up regular communications.</a:t>
            </a:r>
          </a:p>
          <a:p>
            <a:r>
              <a:rPr lang="en-US" sz="2800" dirty="0"/>
              <a:t>Use a leadership team to balance.</a:t>
            </a:r>
          </a:p>
          <a:p>
            <a:r>
              <a:rPr lang="en-US" sz="2800" dirty="0"/>
              <a:t>Find something in the Strategic Plan to embrace.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-304800"/>
            <a:ext cx="12573000" cy="1257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8613" y="92364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Megalomaniac</a:t>
            </a:r>
          </a:p>
        </p:txBody>
      </p:sp>
    </p:spTree>
    <p:extLst>
      <p:ext uri="{BB962C8B-B14F-4D97-AF65-F5344CB8AC3E}">
        <p14:creationId xmlns:p14="http://schemas.microsoft.com/office/powerpoint/2010/main" val="22158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Megalomaniacs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Fail to share credit.</a:t>
            </a:r>
          </a:p>
          <a:p>
            <a:r>
              <a:rPr lang="en-US" sz="2800" dirty="0"/>
              <a:t>Fail to seek input or listen to advice.</a:t>
            </a:r>
          </a:p>
          <a:p>
            <a:r>
              <a:rPr lang="en-US" sz="2800" dirty="0"/>
              <a:t>Don’t share the limelight.</a:t>
            </a:r>
          </a:p>
          <a:p>
            <a:r>
              <a:rPr lang="en-US" sz="2800" dirty="0"/>
              <a:t>Don’t encourage future leaders.</a:t>
            </a:r>
          </a:p>
          <a:p>
            <a:r>
              <a:rPr lang="en-US" sz="2800" dirty="0"/>
              <a:t>Want to build a legacy.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448800" cy="4191000"/>
          </a:xfrm>
        </p:spPr>
        <p:txBody>
          <a:bodyPr/>
          <a:lstStyle/>
          <a:p>
            <a:r>
              <a:rPr lang="en-US" sz="2800" dirty="0"/>
              <a:t>Establish a Leadership Team approach.</a:t>
            </a:r>
          </a:p>
          <a:p>
            <a:r>
              <a:rPr lang="en-US" sz="2800" dirty="0"/>
              <a:t>Find other ways to feed the beast.</a:t>
            </a:r>
          </a:p>
          <a:p>
            <a:r>
              <a:rPr lang="en-US" sz="2800" dirty="0"/>
              <a:t>Use other leaders to nurture future leaders.</a:t>
            </a:r>
          </a:p>
          <a:p>
            <a:r>
              <a:rPr lang="en-US" sz="2800" dirty="0"/>
              <a:t>Make your legacy by working the Strategic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Thriving by Choice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 open with others about your personality.</a:t>
            </a:r>
          </a:p>
          <a:p>
            <a:r>
              <a:rPr lang="en-US" sz="2800" dirty="0"/>
              <a:t>Surround yourself with people who balance you.</a:t>
            </a:r>
          </a:p>
          <a:p>
            <a:r>
              <a:rPr lang="en-US" sz="2800" dirty="0"/>
              <a:t>Ask for feedback.</a:t>
            </a:r>
          </a:p>
          <a:p>
            <a:r>
              <a:rPr lang="en-US" sz="2800" dirty="0"/>
              <a:t>Find a mentor or coach.</a:t>
            </a:r>
          </a:p>
          <a:p>
            <a:r>
              <a:rPr lang="en-US" sz="2800" dirty="0"/>
              <a:t>Read books and take training.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0185-D71E-434D-8265-94AE7FCA8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12" y="1447800"/>
            <a:ext cx="6629398" cy="2514601"/>
          </a:xfrm>
        </p:spPr>
        <p:txBody>
          <a:bodyPr>
            <a:normAutofit/>
          </a:bodyPr>
          <a:lstStyle/>
          <a:p>
            <a:r>
              <a:rPr lang="en-US" sz="5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Surrounding Yourself with Talent</a:t>
            </a:r>
            <a:br>
              <a:rPr lang="en-US" sz="5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DDAE-858B-44ED-ABC8-B2A3E713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533400"/>
            <a:ext cx="9220202" cy="2286000"/>
          </a:xfrm>
        </p:spPr>
        <p:txBody>
          <a:bodyPr>
            <a:normAutofit/>
          </a:bodyPr>
          <a:lstStyle/>
          <a:p>
            <a:r>
              <a:rPr lang="en-US" dirty="0"/>
              <a:t>If you are the smartest person in the room…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F536B-BB9F-4BC4-A4C1-6BF3B4B65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2" y="3733800"/>
            <a:ext cx="8686800" cy="1371600"/>
          </a:xfrm>
        </p:spPr>
        <p:txBody>
          <a:bodyPr>
            <a:normAutofit/>
          </a:bodyPr>
          <a:lstStyle/>
          <a:p>
            <a:r>
              <a:rPr lang="en-US" sz="3200" dirty="0"/>
              <a:t>…you are in the wrong room.</a:t>
            </a:r>
          </a:p>
        </p:txBody>
      </p:sp>
    </p:spTree>
    <p:extLst>
      <p:ext uri="{BB962C8B-B14F-4D97-AF65-F5344CB8AC3E}">
        <p14:creationId xmlns:p14="http://schemas.microsoft.com/office/powerpoint/2010/main" val="7006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F07F-E862-403A-9D2E-C9456FD3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only ask carpenters for a solution…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7DD0-D3B3-45F2-998D-1BDB68E62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…all problems will be fixed with a hammer and nails.</a:t>
            </a:r>
          </a:p>
        </p:txBody>
      </p:sp>
    </p:spTree>
    <p:extLst>
      <p:ext uri="{BB962C8B-B14F-4D97-AF65-F5344CB8AC3E}">
        <p14:creationId xmlns:p14="http://schemas.microsoft.com/office/powerpoint/2010/main" val="28913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9FFD-0A29-4559-AA54-2068901E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all look alike…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17786-A27B-451C-86A6-1F6B9B397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…people will assume you all think alike.</a:t>
            </a:r>
          </a:p>
        </p:txBody>
      </p:sp>
    </p:spTree>
    <p:extLst>
      <p:ext uri="{BB962C8B-B14F-4D97-AF65-F5344CB8AC3E}">
        <p14:creationId xmlns:p14="http://schemas.microsoft.com/office/powerpoint/2010/main" val="26670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B269-0E74-49B0-B3A0-764CF66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with a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D9FD-18C7-4068-93DA-09903CFC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 must be willing to share the credit</a:t>
            </a:r>
          </a:p>
          <a:p>
            <a:r>
              <a:rPr lang="en-US" sz="2800" dirty="0"/>
              <a:t>Prepares future leaders</a:t>
            </a:r>
          </a:p>
          <a:p>
            <a:r>
              <a:rPr lang="en-US" sz="2800" dirty="0"/>
              <a:t>Attracts future leaders</a:t>
            </a:r>
          </a:p>
          <a:p>
            <a:r>
              <a:rPr lang="en-US" sz="2800" dirty="0"/>
              <a:t>Builds consistency over the years</a:t>
            </a:r>
          </a:p>
          <a:p>
            <a:r>
              <a:rPr lang="en-US" sz="2800" dirty="0"/>
              <a:t>Instant credibility for decisions</a:t>
            </a:r>
          </a:p>
          <a:p>
            <a:r>
              <a:rPr lang="en-US" sz="2800" dirty="0"/>
              <a:t>Provides checks and balance for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357E-29F3-4399-A99C-B1FD74B92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533400"/>
            <a:ext cx="6477000" cy="2514601"/>
          </a:xfrm>
        </p:spPr>
        <p:txBody>
          <a:bodyPr/>
          <a:lstStyle/>
          <a:p>
            <a:r>
              <a:rPr lang="en-US" dirty="0"/>
              <a:t>Understanding Impactful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653C4-2BC3-4265-B354-7C035A8EC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638800" cy="13970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Leadership vs.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Partnering with Staff for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Role, Expectations and Obligations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A866-D54A-44B7-A088-B5232F954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12" y="1524000"/>
            <a:ext cx="6019798" cy="2514601"/>
          </a:xfrm>
        </p:spPr>
        <p:txBody>
          <a:bodyPr/>
          <a:lstStyle/>
          <a:p>
            <a:r>
              <a:rPr lang="en-US" sz="5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Expectation</a:t>
            </a:r>
            <a:br>
              <a:rPr lang="en-US" dirty="0">
                <a:latin typeface="Franklin Gothic Medium" panose="020B0603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B2B2-FD7A-4AAD-B8FA-71EE997A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they don’t know what you expect…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64AFB-D6C3-4D64-AE31-37A21C45F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…they’ll only give you what you already have.</a:t>
            </a:r>
          </a:p>
        </p:txBody>
      </p:sp>
    </p:spTree>
    <p:extLst>
      <p:ext uri="{BB962C8B-B14F-4D97-AF65-F5344CB8AC3E}">
        <p14:creationId xmlns:p14="http://schemas.microsoft.com/office/powerpoint/2010/main" val="5239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34C5-63B6-4963-8865-2A04541F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533400"/>
            <a:ext cx="9144001" cy="1066800"/>
          </a:xfrm>
        </p:spPr>
        <p:txBody>
          <a:bodyPr/>
          <a:lstStyle/>
          <a:p>
            <a:r>
              <a:rPr lang="en-US" dirty="0"/>
              <a:t>Setting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4609-5F69-4A56-A502-9C093F7F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012" y="1828800"/>
            <a:ext cx="3962400" cy="4191000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/>
              <a:t>Unclear</a:t>
            </a:r>
          </a:p>
          <a:p>
            <a:pPr marL="45720" indent="0">
              <a:buNone/>
            </a:pPr>
            <a:r>
              <a:rPr lang="en-US" dirty="0"/>
              <a:t>“Our committees are not working well. Will you chair a work group to talk about this?”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95F81-F399-402C-8CC4-E91BB8957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2" y="1752600"/>
            <a:ext cx="4251960" cy="4191000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/>
              <a:t>Clear</a:t>
            </a:r>
          </a:p>
          <a:p>
            <a:pPr marL="45720" indent="0">
              <a:buNone/>
            </a:pPr>
            <a:r>
              <a:rPr lang="en-US" dirty="0"/>
              <a:t>“Our committees are not working well. They no longer align with our strategic plan, they don’t have a clear purpose, and the same people serve on them every year. </a:t>
            </a:r>
          </a:p>
          <a:p>
            <a:pPr marL="45720" indent="0">
              <a:buNone/>
            </a:pPr>
            <a:r>
              <a:rPr lang="en-US" dirty="0"/>
              <a:t>“Will you chair a work group to restructure our committees to align them with the strategic plan, clarify their purpose, and rework how committee members are selected.”</a:t>
            </a:r>
          </a:p>
        </p:txBody>
      </p:sp>
    </p:spTree>
    <p:extLst>
      <p:ext uri="{BB962C8B-B14F-4D97-AF65-F5344CB8AC3E}">
        <p14:creationId xmlns:p14="http://schemas.microsoft.com/office/powerpoint/2010/main" val="32769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DE8288-3182-49B3-B2EA-370676F8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Clear Expectations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AAF3A-B44C-46EB-861B-9D55A7833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Deadlines</a:t>
            </a:r>
          </a:p>
          <a:p>
            <a:r>
              <a:rPr lang="en-US" sz="2800" dirty="0"/>
              <a:t>Communications</a:t>
            </a:r>
          </a:p>
          <a:p>
            <a:r>
              <a:rPr lang="en-US" sz="2800" dirty="0"/>
              <a:t>Timeliness</a:t>
            </a:r>
          </a:p>
          <a:p>
            <a:r>
              <a:rPr lang="en-US" sz="2800" dirty="0"/>
              <a:t>Behavior</a:t>
            </a:r>
          </a:p>
          <a:p>
            <a:r>
              <a:rPr lang="en-US" sz="2800" dirty="0"/>
              <a:t>Committee leaders and members</a:t>
            </a:r>
          </a:p>
          <a:p>
            <a:r>
              <a:rPr lang="en-US" sz="2800" dirty="0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38924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BB48-6179-4816-B044-1B0A6B61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7CAF-025F-4740-BBC2-13FEDD54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3429000"/>
            <a:ext cx="8686801" cy="2590800"/>
          </a:xfrm>
        </p:spPr>
        <p:txBody>
          <a:bodyPr/>
          <a:lstStyle/>
          <a:p>
            <a:pPr marL="45720" indent="0">
              <a:buNone/>
            </a:pPr>
            <a:r>
              <a:rPr lang="en-US" sz="3200" dirty="0"/>
              <a:t>Connect</a:t>
            </a:r>
            <a:r>
              <a:rPr lang="en-US" dirty="0"/>
              <a:t> </a:t>
            </a:r>
            <a:r>
              <a:rPr lang="en-US" sz="3200" dirty="0"/>
              <a:t>with Dave</a:t>
            </a:r>
          </a:p>
          <a:p>
            <a:pPr marL="45720" indent="0">
              <a:buNone/>
            </a:pPr>
            <a:r>
              <a:rPr lang="en-US" dirty="0"/>
              <a:t>Twitter – @Dave_Phillips7 </a:t>
            </a:r>
          </a:p>
          <a:p>
            <a:pPr marL="45720" indent="0">
              <a:buNone/>
            </a:pPr>
            <a:r>
              <a:rPr lang="en-US" dirty="0"/>
              <a:t>Email – </a:t>
            </a:r>
            <a:r>
              <a:rPr lang="en-US" dirty="0">
                <a:hlinkClick r:id="rId2"/>
              </a:rPr>
              <a:t>DavePhillips82@gmail.com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Facebook - </a:t>
            </a:r>
            <a:r>
              <a:rPr lang="en-US" dirty="0">
                <a:hlinkClick r:id="rId3"/>
              </a:rPr>
              <a:t>https://www.facebook.com/PhillipsLeadership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/>
              <a:t>LinkedIn - </a:t>
            </a:r>
            <a:r>
              <a:rPr lang="en-US" dirty="0">
                <a:hlinkClick r:id="rId4"/>
              </a:rPr>
              <a:t>https://www.linkedin.com/in/daverphillips7/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5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2B598-547A-4410-BB5C-6D82B420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https://entrepreneurcaribbean.com/2020/02/26/leadership-versus-management/</a:t>
            </a:r>
            <a:endParaRPr lang="en-US" dirty="0"/>
          </a:p>
          <a:p>
            <a:r>
              <a:rPr lang="en-US" dirty="0">
                <a:hlinkClick r:id="rId3"/>
              </a:rPr>
              <a:t>https://fairygodboss.com/career-topics/leadership-vs-management</a:t>
            </a:r>
            <a:endParaRPr lang="en-US" dirty="0"/>
          </a:p>
          <a:p>
            <a:r>
              <a:rPr lang="en-US" dirty="0">
                <a:hlinkClick r:id="rId4"/>
              </a:rPr>
              <a:t>https://momentumnonprofitpartners.org/help-desk-1/2018/3/4/leadership-board-staff-and-voluntieers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vs Management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/>
              <a:t>Management</a:t>
            </a:r>
            <a:r>
              <a:rPr lang="en-US" sz="2800" dirty="0"/>
              <a:t> consists of controlling a group or a set of entities to accomplish a goal. </a:t>
            </a:r>
            <a:r>
              <a:rPr lang="en-US" sz="2800" b="1" dirty="0"/>
              <a:t>Leadership</a:t>
            </a:r>
            <a:r>
              <a:rPr lang="en-US" sz="2800" dirty="0"/>
              <a:t> refers to an individual's ability to influence, motivate, and enable others to contribute toward organizational success. Influence and inspiration separate </a:t>
            </a:r>
            <a:r>
              <a:rPr lang="en-US" sz="2800" b="1" dirty="0"/>
              <a:t>leaders</a:t>
            </a:r>
            <a:r>
              <a:rPr lang="en-US" sz="2800" dirty="0"/>
              <a:t> from </a:t>
            </a:r>
            <a:r>
              <a:rPr lang="en-US" sz="2800" b="1" dirty="0"/>
              <a:t>managers</a:t>
            </a:r>
            <a:r>
              <a:rPr lang="en-US" sz="2800" dirty="0"/>
              <a:t>, not power and control.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3130-0570-4368-9087-48E1F2F5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Tests for Lead vs Manage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E960-9D49-4E1B-872A-3EA06F5F4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2133600"/>
            <a:ext cx="8686801" cy="3886200"/>
          </a:xfrm>
        </p:spPr>
        <p:txBody>
          <a:bodyPr>
            <a:normAutofit/>
          </a:bodyPr>
          <a:lstStyle/>
          <a:p>
            <a:r>
              <a:rPr lang="en-US" sz="3200" b="1" dirty="0"/>
              <a:t>Creating value vs Counting value</a:t>
            </a:r>
          </a:p>
          <a:p>
            <a:r>
              <a:rPr lang="en-US" sz="3200" b="1" dirty="0"/>
              <a:t>Circles of influence vs Circles of power</a:t>
            </a:r>
          </a:p>
          <a:p>
            <a:r>
              <a:rPr lang="en-US" sz="3200" b="1" dirty="0"/>
              <a:t>Leading people vs Managing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35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1143-3C97-43B0-A49D-BB67959E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vs Management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78E4CA1-C737-4E05-8A7C-5CACEFEEE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2" y="2057400"/>
            <a:ext cx="7394066" cy="4414639"/>
          </a:xfrm>
        </p:spPr>
      </p:pic>
    </p:spTree>
    <p:extLst>
      <p:ext uri="{BB962C8B-B14F-4D97-AF65-F5344CB8AC3E}">
        <p14:creationId xmlns:p14="http://schemas.microsoft.com/office/powerpoint/2010/main" val="41302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9C05-A584-427F-B30F-F0150F10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vs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7F95-7476-413F-991A-3D9B613A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Leadership is mission-driven while management is task-driven.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Leaders coach, while managers direct.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While a leader keeps a team focused on the overall purpose of their work, a manager keeps a team focused on completing a task.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Leaders can be transformational and inspire people to achieve high-quality work, while managers control people and their 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Leaders are innovative while managers follow the books.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Leaders take risks, while managers control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3B9166-2E01-44C0-B213-4E36B4FF9306}" vid="{9FB243D3-233B-4EB4-BE37-C505132985D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CEB76F-5C52-4F69-A3C1-2DBEA8CF7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32D51B-405E-4F81-B5A9-F253CD7FC48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E7567CE-A543-444C-8597-EB22784911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5899</TotalTime>
  <Words>1375</Words>
  <Application>Microsoft Office PowerPoint</Application>
  <PresentationFormat>Custom</PresentationFormat>
  <Paragraphs>268</Paragraphs>
  <Slides>55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Cooper Black</vt:lpstr>
      <vt:lpstr>Courier New</vt:lpstr>
      <vt:lpstr>Franklin Gothic Medium</vt:lpstr>
      <vt:lpstr>Garamond</vt:lpstr>
      <vt:lpstr>Wingdings</vt:lpstr>
      <vt:lpstr>Business Contrast 16x9</vt:lpstr>
      <vt:lpstr>NARPM  Leadership Symposium</vt:lpstr>
      <vt:lpstr>Leadership is a journey, not a destination.</vt:lpstr>
      <vt:lpstr>NARPM Leadership Symposium</vt:lpstr>
      <vt:lpstr>Today</vt:lpstr>
      <vt:lpstr>Understanding Impactful Leadership</vt:lpstr>
      <vt:lpstr>Leadership vs Management</vt:lpstr>
      <vt:lpstr>Three Tests for Lead vs Manage</vt:lpstr>
      <vt:lpstr>Leadership vs Management</vt:lpstr>
      <vt:lpstr>Leadership vs Management</vt:lpstr>
      <vt:lpstr>Role of Staff and Volunteer Leader</vt:lpstr>
      <vt:lpstr>PowerPoint Presentation</vt:lpstr>
      <vt:lpstr>PowerPoint Presentation</vt:lpstr>
      <vt:lpstr>Partnering with Staff for Success</vt:lpstr>
      <vt:lpstr>Staff/Volunteer Partnership</vt:lpstr>
      <vt:lpstr>What Constitutes Success?</vt:lpstr>
      <vt:lpstr>The Ultimate Success</vt:lpstr>
      <vt:lpstr>When to communicate?</vt:lpstr>
      <vt:lpstr>Rules of Engagement</vt:lpstr>
      <vt:lpstr>Follow the team approach</vt:lpstr>
      <vt:lpstr>Your Role, Expectations and Obligations</vt:lpstr>
      <vt:lpstr>Typical Roles of a Volunteer Leader</vt:lpstr>
      <vt:lpstr>Roles Not for a Leader</vt:lpstr>
      <vt:lpstr>What Your Followers Expect</vt:lpstr>
      <vt:lpstr>Missed Expectations…</vt:lpstr>
      <vt:lpstr>Obligations of a Leader</vt:lpstr>
      <vt:lpstr>Questions and Comments</vt:lpstr>
      <vt:lpstr>Culture and Strategy </vt:lpstr>
      <vt:lpstr>Five Challenging Leadership Personalities</vt:lpstr>
      <vt:lpstr>PowerPoint Presentation</vt:lpstr>
      <vt:lpstr>Issues of One-Armed Paper Hangers</vt:lpstr>
      <vt:lpstr>Success Strategies </vt:lpstr>
      <vt:lpstr>Silent Assassin</vt:lpstr>
      <vt:lpstr>Issues of Silent Assassins</vt:lpstr>
      <vt:lpstr>Success Strategies</vt:lpstr>
      <vt:lpstr>PowerPoint Presentation</vt:lpstr>
      <vt:lpstr>Issues of Nitpickers</vt:lpstr>
      <vt:lpstr>Success Strategies</vt:lpstr>
      <vt:lpstr>PowerPoint Presentation</vt:lpstr>
      <vt:lpstr>Issues of Loose Cannons</vt:lpstr>
      <vt:lpstr>Success Strategies</vt:lpstr>
      <vt:lpstr>PowerPoint Presentation</vt:lpstr>
      <vt:lpstr>Issues of Megalomaniacs</vt:lpstr>
      <vt:lpstr>Success Strategies</vt:lpstr>
      <vt:lpstr>Thriving by Choice</vt:lpstr>
      <vt:lpstr>Surrounding Yourself with Talent </vt:lpstr>
      <vt:lpstr>If you are the smartest person in the room…</vt:lpstr>
      <vt:lpstr>If you only ask carpenters for a solution…</vt:lpstr>
      <vt:lpstr>If you all look alike…</vt:lpstr>
      <vt:lpstr>Leading with a Team</vt:lpstr>
      <vt:lpstr>Setting Expectation </vt:lpstr>
      <vt:lpstr>If they don’t know what you expect…</vt:lpstr>
      <vt:lpstr>Setting Expectations</vt:lpstr>
      <vt:lpstr>Set Clear Expectations </vt:lpstr>
      <vt:lpstr>Questions and Comments</vt:lpstr>
      <vt:lpstr>Reading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Jan Phillips</dc:creator>
  <cp:lastModifiedBy>Gail Phillips</cp:lastModifiedBy>
  <cp:revision>43</cp:revision>
  <dcterms:created xsi:type="dcterms:W3CDTF">2020-10-06T15:27:25Z</dcterms:created>
  <dcterms:modified xsi:type="dcterms:W3CDTF">2020-10-23T19:40:57Z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